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media/image21.jpg" ContentType="image/png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16"/>
  </p:notesMasterIdLst>
  <p:sldIdLst>
    <p:sldId id="256" r:id="rId2"/>
    <p:sldId id="259" r:id="rId3"/>
    <p:sldId id="260" r:id="rId4"/>
    <p:sldId id="262" r:id="rId5"/>
    <p:sldId id="258" r:id="rId6"/>
    <p:sldId id="269" r:id="rId7"/>
    <p:sldId id="270" r:id="rId8"/>
    <p:sldId id="264" r:id="rId9"/>
    <p:sldId id="271" r:id="rId10"/>
    <p:sldId id="272" r:id="rId11"/>
    <p:sldId id="273" r:id="rId12"/>
    <p:sldId id="274" r:id="rId13"/>
    <p:sldId id="275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708F"/>
    <a:srgbClr val="000000"/>
    <a:srgbClr val="C6CDEC"/>
    <a:srgbClr val="FFFFFF"/>
    <a:srgbClr val="8B9ED8"/>
    <a:srgbClr val="4472C4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9:19:16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9:19:16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9:19:16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BC077-AAD7-4842-9519-32E2F1B25484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08065-82B0-41F8-BD0B-CF84BEACFFA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62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666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809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510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662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92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758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MODIFICAR EL ESTILO DEL TÍTULO MAESTRO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tabla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362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equipo de 4 person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s-E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es-ES"/>
            </a:defPPr>
          </a:lstStyle>
          <a:p>
            <a:pPr lvl="1"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s-E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s-ES" sz="900"/>
            </a:lvl1pPr>
          </a:lstStyle>
          <a:p>
            <a:pPr rtl="0"/>
            <a:fld id="{A49DFD55-3C28-40EF-9E31-A92D2E4017FF}" type="slidenum">
              <a:rPr lang="es-ES" smtClean="0"/>
              <a:pPr rtl="0"/>
              <a:t>‹#›</a:t>
            </a:fld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5117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493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09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59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11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196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7188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39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639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6629-6A26-41F9-9461-2345711E7BD3}" type="datetimeFigureOut">
              <a:rPr lang="es-ES" smtClean="0"/>
              <a:t>12/06/2024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D491C-7D93-48E7-A0AE-482561904C2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683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B30D-1F64-C9A5-2186-5A1DEB36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089" y="1131693"/>
            <a:ext cx="10204580" cy="3067081"/>
          </a:xfrm>
          <a:noFill/>
        </p:spPr>
        <p:txBody>
          <a:bodyPr>
            <a:noAutofit/>
          </a:bodyPr>
          <a:lstStyle/>
          <a:p>
            <a:r>
              <a:rPr lang="es-ES" sz="9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FLASHMINDS</a:t>
            </a:r>
            <a:endParaRPr lang="es-ES" sz="105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3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128000" b="-1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25D8-1CB2-E016-7D6E-CBD7E652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9249"/>
            <a:ext cx="10515600" cy="1296956"/>
          </a:xfrm>
        </p:spPr>
        <p:txBody>
          <a:bodyPr>
            <a:noAutofit/>
          </a:bodyPr>
          <a:lstStyle/>
          <a:p>
            <a:pPr algn="ctr"/>
            <a:r>
              <a:rPr lang="es-ES" sz="7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Como lo logramos</a:t>
            </a:r>
            <a:endParaRPr lang="es-ES" sz="7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135285-2D03-FA5D-DABE-4A561224920D}"/>
                  </a:ext>
                </a:extLst>
              </p14:cNvPr>
              <p14:cNvContentPartPr/>
              <p14:nvPr/>
            </p14:nvContentPartPr>
            <p14:xfrm>
              <a:off x="5084596" y="514051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135285-2D03-FA5D-DABE-4A56122492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8476" y="5134393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559B037-2098-8DC2-064D-FDACEAE6A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110" y="2127657"/>
            <a:ext cx="3293729" cy="1045028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algn="ctr">
              <a:lnSpc>
                <a:spcPct val="100000"/>
              </a:lnSpc>
            </a:pPr>
            <a:r>
              <a:rPr lang="es-ES" sz="2800" dirty="0">
                <a:solidFill>
                  <a:srgbClr val="002060"/>
                </a:solidFill>
                <a:latin typeface="Rockwell" panose="02060603020205020403" pitchFamily="18" charset="0"/>
              </a:rPr>
              <a:t>Retorno sobre la inversión (ROI)</a:t>
            </a: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1555092A-E506-777F-2CB2-54DA6E0F4B2F}"/>
              </a:ext>
            </a:extLst>
          </p:cNvPr>
          <p:cNvSpPr txBox="1">
            <a:spLocks/>
          </p:cNvSpPr>
          <p:nvPr/>
        </p:nvSpPr>
        <p:spPr>
          <a:xfrm>
            <a:off x="831850" y="3170048"/>
            <a:ext cx="3156422" cy="2969495"/>
          </a:xfrm>
          <a:prstGeom prst="rect">
            <a:avLst/>
          </a:prstGeom>
        </p:spPr>
        <p:txBody>
          <a:bodyPr rtlCol="0">
            <a:norm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002060"/>
                </a:solidFill>
                <a:latin typeface="Rockwell" panose="02060603020205020403" pitchFamily="18" charset="0"/>
              </a:rPr>
              <a:t>Con los anuncios en la web, y posibilidades premium para usuarios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79E3C674-0340-EE13-5666-7770A4FAFF22}"/>
              </a:ext>
            </a:extLst>
          </p:cNvPr>
          <p:cNvSpPr txBox="1">
            <a:spLocks/>
          </p:cNvSpPr>
          <p:nvPr/>
        </p:nvSpPr>
        <p:spPr>
          <a:xfrm>
            <a:off x="4118960" y="2068266"/>
            <a:ext cx="3156422" cy="110621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dirty="0">
                <a:solidFill>
                  <a:srgbClr val="002060"/>
                </a:solidFill>
                <a:latin typeface="Rockwell" panose="02060603020205020403" pitchFamily="18" charset="0"/>
              </a:rPr>
              <a:t>NICHOS DE MERCADO </a:t>
            </a:r>
          </a:p>
        </p:txBody>
      </p:sp>
      <p:sp>
        <p:nvSpPr>
          <p:cNvPr id="10" name="Marcador de contenido 5">
            <a:extLst>
              <a:ext uri="{FF2B5EF4-FFF2-40B4-BE49-F238E27FC236}">
                <a16:creationId xmlns:a16="http://schemas.microsoft.com/office/drawing/2014/main" id="{6901917D-EDEC-CD10-B4D7-3EA236C64584}"/>
              </a:ext>
            </a:extLst>
          </p:cNvPr>
          <p:cNvSpPr txBox="1">
            <a:spLocks/>
          </p:cNvSpPr>
          <p:nvPr/>
        </p:nvSpPr>
        <p:spPr>
          <a:xfrm>
            <a:off x="4433407" y="3124441"/>
            <a:ext cx="3301278" cy="3444310"/>
          </a:xfrm>
          <a:prstGeom prst="rect">
            <a:avLst/>
          </a:prstGeom>
        </p:spPr>
        <p:txBody>
          <a:bodyPr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002060"/>
                </a:solidFill>
                <a:latin typeface="Rockwell" panose="02060603020205020403" pitchFamily="18" charset="0"/>
              </a:rPr>
              <a:t>Condiciones respecto a la competencia en el servicio gratuito</a:t>
            </a:r>
          </a:p>
          <a:p>
            <a:r>
              <a:rPr lang="es-ES" sz="2400" dirty="0">
                <a:solidFill>
                  <a:srgbClr val="002060"/>
                </a:solidFill>
                <a:latin typeface="Rockwell" panose="02060603020205020403" pitchFamily="18" charset="0"/>
              </a:rPr>
              <a:t>​​Guardado y ordenación de las colecciones y sus flashcards respecto a cada usuario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D7A73BBA-3E3E-B4C2-E76C-C5543F34670F}"/>
              </a:ext>
            </a:extLst>
          </p:cNvPr>
          <p:cNvSpPr txBox="1">
            <a:spLocks/>
          </p:cNvSpPr>
          <p:nvPr/>
        </p:nvSpPr>
        <p:spPr>
          <a:xfrm>
            <a:off x="7589829" y="2022659"/>
            <a:ext cx="3534241" cy="1147389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dirty="0">
                <a:solidFill>
                  <a:srgbClr val="002060"/>
                </a:solidFill>
                <a:latin typeface="Rockwell" panose="02060603020205020403" pitchFamily="18" charset="0"/>
              </a:rPr>
              <a:t>CADENAS DE SUMINISTRO</a:t>
            </a:r>
          </a:p>
        </p:txBody>
      </p:sp>
      <p:sp>
        <p:nvSpPr>
          <p:cNvPr id="12" name="Marcador de contenido 7">
            <a:extLst>
              <a:ext uri="{FF2B5EF4-FFF2-40B4-BE49-F238E27FC236}">
                <a16:creationId xmlns:a16="http://schemas.microsoft.com/office/drawing/2014/main" id="{41FC8BA7-A6A1-DFCC-76DF-458A9E5DA9C9}"/>
              </a:ext>
            </a:extLst>
          </p:cNvPr>
          <p:cNvSpPr txBox="1">
            <a:spLocks/>
          </p:cNvSpPr>
          <p:nvPr/>
        </p:nvSpPr>
        <p:spPr>
          <a:xfrm>
            <a:off x="7924076" y="3170048"/>
            <a:ext cx="3199994" cy="2745560"/>
          </a:xfrm>
          <a:prstGeom prst="rect">
            <a:avLst/>
          </a:prstGeom>
        </p:spPr>
        <p:txBody>
          <a:bodyPr rtlCol="0">
            <a:norm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002060"/>
                </a:solidFill>
                <a:latin typeface="Rockwell" panose="02060603020205020403" pitchFamily="18" charset="0"/>
              </a:rPr>
              <a:t>Fomento de un servicio de atención al cliente cercano con ideas sólidas</a:t>
            </a:r>
          </a:p>
        </p:txBody>
      </p:sp>
    </p:spTree>
    <p:extLst>
      <p:ext uri="{BB962C8B-B14F-4D97-AF65-F5344CB8AC3E}">
        <p14:creationId xmlns:p14="http://schemas.microsoft.com/office/powerpoint/2010/main" val="371271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uiExpand="1" build="p"/>
      <p:bldP spid="11" grpId="0" build="p"/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25D8-1CB2-E016-7D6E-CBD7E652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230" y="195943"/>
            <a:ext cx="10515600" cy="1045028"/>
          </a:xfrm>
        </p:spPr>
        <p:txBody>
          <a:bodyPr>
            <a:noAutofit/>
          </a:bodyPr>
          <a:lstStyle/>
          <a:p>
            <a:pPr algn="ctr"/>
            <a:r>
              <a:rPr lang="es-ES" sz="7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Resumen</a:t>
            </a:r>
            <a:endParaRPr lang="es-ES" sz="7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135285-2D03-FA5D-DABE-4A561224920D}"/>
                  </a:ext>
                </a:extLst>
              </p14:cNvPr>
              <p14:cNvContentPartPr/>
              <p14:nvPr/>
            </p14:nvContentPartPr>
            <p14:xfrm>
              <a:off x="5084596" y="514051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135285-2D03-FA5D-DABE-4A56122492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8476" y="5134393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559B037-2098-8DC2-064D-FDACEAE6A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67981"/>
            <a:ext cx="4999782" cy="1045028"/>
          </a:xfrm>
          <a:noFill/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>
            <a:noAutofit/>
          </a:bodyPr>
          <a:lstStyle>
            <a:defPPr>
              <a:defRPr lang="es-ES"/>
            </a:defPPr>
          </a:lstStyle>
          <a:p>
            <a:pPr algn="ctr">
              <a:lnSpc>
                <a:spcPct val="100000"/>
              </a:lnSpc>
            </a:pPr>
            <a:r>
              <a:rPr lang="es-ES" sz="2800" dirty="0">
                <a:solidFill>
                  <a:srgbClr val="002060"/>
                </a:solidFill>
                <a:latin typeface="Rockwell" panose="02060603020205020403" pitchFamily="18" charset="0"/>
              </a:rPr>
              <a:t>Retorno sobre la inversión (ROI)</a:t>
            </a: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1555092A-E506-777F-2CB2-54DA6E0F4B2F}"/>
              </a:ext>
            </a:extLst>
          </p:cNvPr>
          <p:cNvSpPr txBox="1">
            <a:spLocks/>
          </p:cNvSpPr>
          <p:nvPr/>
        </p:nvSpPr>
        <p:spPr>
          <a:xfrm>
            <a:off x="849319" y="3122714"/>
            <a:ext cx="4999783" cy="296949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>
            <a:norm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002060"/>
                </a:solidFill>
                <a:latin typeface="Rockwell" panose="02060603020205020403" pitchFamily="18" charset="0"/>
              </a:rPr>
              <a:t>Con los anuncios en la web, y posibilidades premium para usuarios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79E3C674-0340-EE13-5666-7770A4FAFF22}"/>
              </a:ext>
            </a:extLst>
          </p:cNvPr>
          <p:cNvSpPr txBox="1">
            <a:spLocks/>
          </p:cNvSpPr>
          <p:nvPr/>
        </p:nvSpPr>
        <p:spPr>
          <a:xfrm>
            <a:off x="6402952" y="1937387"/>
            <a:ext cx="4957198" cy="107562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/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dirty="0">
                <a:solidFill>
                  <a:srgbClr val="002060"/>
                </a:solidFill>
                <a:latin typeface="Rockwell" panose="02060603020205020403" pitchFamily="18" charset="0"/>
              </a:rPr>
              <a:t>OPORTUNIDADES BASADAS EN LA OFERTA</a:t>
            </a:r>
          </a:p>
        </p:txBody>
      </p:sp>
      <p:sp>
        <p:nvSpPr>
          <p:cNvPr id="10" name="Marcador de contenido 5">
            <a:extLst>
              <a:ext uri="{FF2B5EF4-FFF2-40B4-BE49-F238E27FC236}">
                <a16:creationId xmlns:a16="http://schemas.microsoft.com/office/drawing/2014/main" id="{6901917D-EDEC-CD10-B4D7-3EA236C64584}"/>
              </a:ext>
            </a:extLst>
          </p:cNvPr>
          <p:cNvSpPr txBox="1">
            <a:spLocks/>
          </p:cNvSpPr>
          <p:nvPr/>
        </p:nvSpPr>
        <p:spPr>
          <a:xfrm>
            <a:off x="6412283" y="3179379"/>
            <a:ext cx="4957197" cy="296949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>
            <a:noAutofit/>
          </a:bodyPr>
          <a:lstStyle>
            <a:defPPr>
              <a:defRPr lang="es-E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rgbClr val="002060"/>
                </a:solidFill>
                <a:latin typeface="Rockwell" panose="02060603020205020403" pitchFamily="18" charset="0"/>
              </a:rPr>
              <a:t>Aprovecharse de las ofertas gratuitas tan  pobres de la competencia para darse a conocer </a:t>
            </a:r>
          </a:p>
          <a:p>
            <a:endParaRPr lang="es-ES" sz="2400" dirty="0">
              <a:solidFill>
                <a:srgbClr val="002060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6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 animBg="1"/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DAA1-289B-F06F-7357-59020291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29208"/>
            <a:ext cx="10515600" cy="1352939"/>
          </a:xfrm>
        </p:spPr>
        <p:txBody>
          <a:bodyPr>
            <a:normAutofit/>
          </a:bodyPr>
          <a:lstStyle/>
          <a:p>
            <a:pPr algn="ctr"/>
            <a:r>
              <a:rPr lang="es-ES" sz="7000" dirty="0">
                <a:solidFill>
                  <a:srgbClr val="002060"/>
                </a:solidFill>
                <a:latin typeface="Rockwell" panose="02060603020205020403" pitchFamily="18" charset="0"/>
              </a:rPr>
              <a:t>Guía de estilo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F2045-05BE-3603-6D5C-CE46B5984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3118" y="2940762"/>
            <a:ext cx="4334204" cy="821093"/>
          </a:xfrm>
          <a:solidFill>
            <a:srgbClr val="8B9ED8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-#8b9ed: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C31FA9B-52D1-5CB9-EA24-7DE80EEFBDEC}"/>
              </a:ext>
            </a:extLst>
          </p:cNvPr>
          <p:cNvSpPr txBox="1">
            <a:spLocks/>
          </p:cNvSpPr>
          <p:nvPr/>
        </p:nvSpPr>
        <p:spPr>
          <a:xfrm>
            <a:off x="1198853" y="2018649"/>
            <a:ext cx="4520811" cy="430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>
                <a:solidFill>
                  <a:srgbClr val="002060"/>
                </a:solidFill>
                <a:latin typeface="Rockwell" panose="02060603020205020403" pitchFamily="18" charset="0"/>
              </a:rPr>
              <a:t>Colores:</a:t>
            </a:r>
          </a:p>
          <a:p>
            <a:pPr algn="just"/>
            <a:r>
              <a:rPr lang="es-ES" sz="2800" dirty="0">
                <a:solidFill>
                  <a:srgbClr val="5B708F"/>
                </a:solidFill>
                <a:effectLst/>
                <a:latin typeface="Rockwell" panose="02060603020205020403" pitchFamily="18" charset="0"/>
                <a:ea typeface="Arial MT"/>
                <a:cs typeface="Arial MT"/>
              </a:rPr>
              <a:t>-Inteligencia</a:t>
            </a:r>
            <a:endParaRPr lang="es-ES" sz="2800" spc="-320" dirty="0">
              <a:solidFill>
                <a:srgbClr val="5B708F"/>
              </a:solidFill>
              <a:latin typeface="Rockwell" panose="02060603020205020403" pitchFamily="18" charset="0"/>
              <a:ea typeface="Arial MT"/>
              <a:cs typeface="Arial MT"/>
            </a:endParaRPr>
          </a:p>
          <a:p>
            <a:pPr algn="just"/>
            <a:r>
              <a:rPr lang="es-ES" sz="2800" dirty="0">
                <a:solidFill>
                  <a:srgbClr val="5B708F"/>
                </a:solidFill>
                <a:effectLst/>
                <a:latin typeface="Rockwell" panose="02060603020205020403" pitchFamily="18" charset="0"/>
                <a:ea typeface="Arial MT"/>
                <a:cs typeface="Arial MT"/>
              </a:rPr>
              <a:t>-Confianza,</a:t>
            </a:r>
            <a:r>
              <a:rPr lang="es-ES" sz="2800" spc="5" dirty="0">
                <a:solidFill>
                  <a:srgbClr val="5B708F"/>
                </a:solidFill>
                <a:effectLst/>
                <a:latin typeface="Rockwell" panose="02060603020205020403" pitchFamily="18" charset="0"/>
                <a:ea typeface="Arial MT"/>
                <a:cs typeface="Arial MT"/>
              </a:rPr>
              <a:t> </a:t>
            </a:r>
          </a:p>
          <a:p>
            <a:pPr algn="just"/>
            <a:r>
              <a:rPr lang="es-ES" sz="2800" dirty="0">
                <a:solidFill>
                  <a:srgbClr val="5B708F"/>
                </a:solidFill>
                <a:effectLst/>
                <a:latin typeface="Rockwell" panose="02060603020205020403" pitchFamily="18" charset="0"/>
                <a:ea typeface="Arial MT"/>
                <a:cs typeface="Arial MT"/>
              </a:rPr>
              <a:t>-Seguridad,</a:t>
            </a:r>
            <a:r>
              <a:rPr lang="es-ES" sz="2800" spc="5" dirty="0">
                <a:solidFill>
                  <a:srgbClr val="5B708F"/>
                </a:solidFill>
                <a:effectLst/>
                <a:latin typeface="Rockwell" panose="02060603020205020403" pitchFamily="18" charset="0"/>
                <a:ea typeface="Arial MT"/>
                <a:cs typeface="Arial MT"/>
              </a:rPr>
              <a:t> </a:t>
            </a:r>
          </a:p>
          <a:p>
            <a:pPr algn="just"/>
            <a:r>
              <a:rPr lang="es-ES" sz="2800" dirty="0">
                <a:solidFill>
                  <a:srgbClr val="5B708F"/>
                </a:solidFill>
                <a:effectLst/>
                <a:latin typeface="Rockwell" panose="02060603020205020403" pitchFamily="18" charset="0"/>
                <a:ea typeface="Arial MT"/>
                <a:cs typeface="Arial MT"/>
              </a:rPr>
              <a:t>-Serenidad,</a:t>
            </a:r>
            <a:r>
              <a:rPr lang="es-ES" sz="2800" spc="5" dirty="0">
                <a:solidFill>
                  <a:srgbClr val="5B708F"/>
                </a:solidFill>
                <a:effectLst/>
                <a:latin typeface="Rockwell" panose="02060603020205020403" pitchFamily="18" charset="0"/>
                <a:ea typeface="Arial MT"/>
                <a:cs typeface="Arial MT"/>
              </a:rPr>
              <a:t> </a:t>
            </a:r>
          </a:p>
          <a:p>
            <a:pPr algn="just"/>
            <a:r>
              <a:rPr lang="es-ES" sz="2800" dirty="0">
                <a:solidFill>
                  <a:srgbClr val="5B708F"/>
                </a:solidFill>
                <a:effectLst/>
                <a:latin typeface="Rockwell" panose="02060603020205020403" pitchFamily="18" charset="0"/>
                <a:ea typeface="Arial MT"/>
                <a:cs typeface="Arial MT"/>
              </a:rPr>
              <a:t>-Reflexión,</a:t>
            </a:r>
            <a:r>
              <a:rPr lang="es-ES" sz="2800" spc="5" dirty="0">
                <a:solidFill>
                  <a:srgbClr val="5B708F"/>
                </a:solidFill>
                <a:effectLst/>
                <a:latin typeface="Rockwell" panose="02060603020205020403" pitchFamily="18" charset="0"/>
                <a:ea typeface="Arial MT"/>
                <a:cs typeface="Arial MT"/>
              </a:rPr>
              <a:t> </a:t>
            </a:r>
          </a:p>
          <a:p>
            <a:pPr algn="just"/>
            <a:r>
              <a:rPr lang="es-ES" sz="2800" dirty="0">
                <a:solidFill>
                  <a:srgbClr val="5B708F"/>
                </a:solidFill>
                <a:effectLst/>
                <a:latin typeface="Rockwell" panose="02060603020205020403" pitchFamily="18" charset="0"/>
                <a:ea typeface="Arial MT"/>
                <a:cs typeface="Arial MT"/>
              </a:rPr>
              <a:t>-Calma</a:t>
            </a:r>
            <a:endParaRPr lang="es-ES" sz="2800" dirty="0">
              <a:solidFill>
                <a:srgbClr val="5B708F"/>
              </a:solidFill>
              <a:latin typeface="Rockwell" panose="02060603020205020403" pitchFamily="18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0C91C3-F419-9DCD-882E-51E1749F0312}"/>
              </a:ext>
            </a:extLst>
          </p:cNvPr>
          <p:cNvSpPr txBox="1">
            <a:spLocks/>
          </p:cNvSpPr>
          <p:nvPr/>
        </p:nvSpPr>
        <p:spPr>
          <a:xfrm>
            <a:off x="7133119" y="2119669"/>
            <a:ext cx="4334204" cy="821093"/>
          </a:xfrm>
          <a:prstGeom prst="rect">
            <a:avLst/>
          </a:prstGeom>
          <a:solidFill>
            <a:srgbClr val="4472C4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-#4472c4: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D1B60CD-4DD7-0147-B077-61212CE3FBDA}"/>
              </a:ext>
            </a:extLst>
          </p:cNvPr>
          <p:cNvSpPr txBox="1">
            <a:spLocks/>
          </p:cNvSpPr>
          <p:nvPr/>
        </p:nvSpPr>
        <p:spPr>
          <a:xfrm>
            <a:off x="7133118" y="3761855"/>
            <a:ext cx="4334204" cy="821093"/>
          </a:xfrm>
          <a:prstGeom prst="rect">
            <a:avLst/>
          </a:prstGeom>
          <a:solidFill>
            <a:srgbClr val="C6CDEC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-#c6cdec: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F1CB353-1F57-5B74-2817-2AE4EACA73A5}"/>
              </a:ext>
            </a:extLst>
          </p:cNvPr>
          <p:cNvSpPr txBox="1">
            <a:spLocks/>
          </p:cNvSpPr>
          <p:nvPr/>
        </p:nvSpPr>
        <p:spPr>
          <a:xfrm>
            <a:off x="7133116" y="4599986"/>
            <a:ext cx="4334204" cy="7402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-#ffffff: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1388DD-95D3-07CF-2937-B29B5E64D34E}"/>
              </a:ext>
            </a:extLst>
          </p:cNvPr>
          <p:cNvSpPr txBox="1">
            <a:spLocks/>
          </p:cNvSpPr>
          <p:nvPr/>
        </p:nvSpPr>
        <p:spPr>
          <a:xfrm>
            <a:off x="7133116" y="5323046"/>
            <a:ext cx="4334204" cy="808653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-#000000:</a:t>
            </a:r>
          </a:p>
        </p:txBody>
      </p:sp>
    </p:spTree>
    <p:extLst>
      <p:ext uri="{BB962C8B-B14F-4D97-AF65-F5344CB8AC3E}">
        <p14:creationId xmlns:p14="http://schemas.microsoft.com/office/powerpoint/2010/main" val="186151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8383-EC01-C7AB-D808-F1F683A8A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438" y="244831"/>
            <a:ext cx="10515600" cy="1126769"/>
          </a:xfrm>
        </p:spPr>
        <p:txBody>
          <a:bodyPr/>
          <a:lstStyle/>
          <a:p>
            <a:pPr algn="ctr"/>
            <a:r>
              <a:rPr lang="es-ES" sz="7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Guía de estilo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C922E-485F-E3FF-47C4-2D20C0C30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603" y="2090058"/>
            <a:ext cx="6554439" cy="4450701"/>
          </a:xfrm>
        </p:spPr>
        <p:txBody>
          <a:bodyPr>
            <a:normAutofit/>
          </a:bodyPr>
          <a:lstStyle/>
          <a:p>
            <a:pPr algn="ctr"/>
            <a:r>
              <a:rPr lang="es-ES" sz="5400" dirty="0">
                <a:solidFill>
                  <a:srgbClr val="002060"/>
                </a:solidFill>
                <a:latin typeface="Rockwell" panose="02060603020205020403" pitchFamily="18" charset="0"/>
              </a:rPr>
              <a:t>Tipografía</a:t>
            </a:r>
          </a:p>
          <a:p>
            <a:pPr algn="ctr"/>
            <a:r>
              <a:rPr lang="es-ES" sz="4400" b="1" dirty="0">
                <a:solidFill>
                  <a:schemeClr val="tx2">
                    <a:lumMod val="75000"/>
                  </a:schemeClr>
                </a:solidFill>
                <a:latin typeface="Rockwell" panose="02060603020205020403" pitchFamily="18" charset="0"/>
              </a:rPr>
              <a:t>Arial 12 </a:t>
            </a:r>
          </a:p>
          <a:p>
            <a:pPr algn="ctr"/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Rockwell" panose="02060603020205020403" pitchFamily="18" charset="0"/>
              </a:rPr>
              <a:t>Neutralidad</a:t>
            </a:r>
          </a:p>
          <a:p>
            <a:pPr algn="ctr"/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Rockwell" panose="02060603020205020403" pitchFamily="18" charset="0"/>
              </a:rPr>
              <a:t>Fácil de entender</a:t>
            </a:r>
          </a:p>
        </p:txBody>
      </p:sp>
      <p:pic>
        <p:nvPicPr>
          <p:cNvPr id="3074" name="Picture 2" descr="Fuentes científicas: cómo seleccionar la correcta para su trabajo">
            <a:extLst>
              <a:ext uri="{FF2B5EF4-FFF2-40B4-BE49-F238E27FC236}">
                <a16:creationId xmlns:a16="http://schemas.microsoft.com/office/drawing/2014/main" id="{5E45560D-3A58-FB4C-0FF2-D1C90480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621" y="2491274"/>
            <a:ext cx="4383444" cy="23622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dist="50800" sx="1000" sy="1000" algn="ctr" rotWithShape="0">
              <a:srgbClr val="000000">
                <a:alpha val="52000"/>
              </a:srgb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63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B30D-1F64-C9A5-2186-5A1DEB36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072" y="1113032"/>
            <a:ext cx="10204580" cy="3067081"/>
          </a:xfrm>
          <a:noFill/>
        </p:spPr>
        <p:txBody>
          <a:bodyPr>
            <a:noAutofit/>
          </a:bodyPr>
          <a:lstStyle/>
          <a:p>
            <a:r>
              <a:rPr lang="es-ES" sz="1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FIN</a:t>
            </a:r>
            <a:endParaRPr lang="es-ES" sz="9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9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B30D-1F64-C9A5-2186-5A1DEB36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8056" y="279919"/>
            <a:ext cx="9878008" cy="1440234"/>
          </a:xfrm>
          <a:noFill/>
        </p:spPr>
        <p:txBody>
          <a:bodyPr>
            <a:noAutofit/>
          </a:bodyPr>
          <a:lstStyle/>
          <a:p>
            <a:r>
              <a:rPr lang="es-ES" sz="7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PROBLEMAS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1A2AED-2BB4-55B2-3913-6CA057D43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30015"/>
            <a:ext cx="9878007" cy="4012164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Tx/>
              <a:buChar char="-"/>
            </a:pPr>
            <a:r>
              <a:rPr lang="es-ES" sz="6900" dirty="0">
                <a:solidFill>
                  <a:srgbClr val="002060"/>
                </a:solidFill>
                <a:latin typeface="Rockwell" panose="02060603020205020403" pitchFamily="18" charset="0"/>
              </a:rPr>
              <a:t>Pocas opciones gratuitas para estudiantes</a:t>
            </a:r>
          </a:p>
          <a:p>
            <a:pPr marL="342900" indent="-342900" algn="l">
              <a:buFontTx/>
              <a:buChar char="-"/>
            </a:pPr>
            <a:r>
              <a:rPr lang="es-ES" sz="6900" dirty="0">
                <a:solidFill>
                  <a:srgbClr val="002060"/>
                </a:solidFill>
                <a:latin typeface="Rockwell" panose="02060603020205020403" pitchFamily="18" charset="0"/>
              </a:rPr>
              <a:t>Pobre organización de flashcards</a:t>
            </a:r>
          </a:p>
          <a:p>
            <a:pPr marL="342900" indent="-342900" algn="l">
              <a:buFontTx/>
              <a:buChar char="-"/>
            </a:pPr>
            <a:r>
              <a:rPr lang="es-ES" sz="6900" dirty="0">
                <a:solidFill>
                  <a:srgbClr val="002060"/>
                </a:solidFill>
                <a:latin typeface="Rockwell" panose="02060603020205020403" pitchFamily="18" charset="0"/>
              </a:rPr>
              <a:t>Limite de flashcards por usuario</a:t>
            </a:r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6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B30D-1F64-C9A5-2186-5A1DEB36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996" y="223937"/>
            <a:ext cx="9878008" cy="1440234"/>
          </a:xfrm>
          <a:noFill/>
        </p:spPr>
        <p:txBody>
          <a:bodyPr>
            <a:noAutofit/>
          </a:bodyPr>
          <a:lstStyle/>
          <a:p>
            <a:r>
              <a:rPr lang="es-ES" sz="7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SOLUCIONES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1A2AED-2BB4-55B2-3913-6CA057D43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903444"/>
            <a:ext cx="9878007" cy="4404050"/>
          </a:xfrm>
        </p:spPr>
        <p:txBody>
          <a:bodyPr>
            <a:normAutofit fontScale="92500"/>
          </a:bodyPr>
          <a:lstStyle/>
          <a:p>
            <a:pPr marL="342900" indent="-342900" algn="l">
              <a:buFontTx/>
              <a:buChar char="-"/>
            </a:pPr>
            <a:r>
              <a:rPr lang="es-ES" sz="4800" dirty="0">
                <a:solidFill>
                  <a:srgbClr val="002060"/>
                </a:solidFill>
                <a:latin typeface="Rockwell" panose="02060603020205020403" pitchFamily="18" charset="0"/>
              </a:rPr>
              <a:t>Creación de web con anuncios</a:t>
            </a:r>
          </a:p>
          <a:p>
            <a:pPr algn="l"/>
            <a:r>
              <a:rPr lang="es-ES" sz="4800" dirty="0">
                <a:solidFill>
                  <a:srgbClr val="002060"/>
                </a:solidFill>
                <a:latin typeface="Rockwell" panose="02060603020205020403" pitchFamily="18" charset="0"/>
              </a:rPr>
              <a:t>-Crear sistema de colecciones </a:t>
            </a:r>
          </a:p>
          <a:p>
            <a:pPr marL="342900" indent="-342900" algn="l">
              <a:buFontTx/>
              <a:buChar char="-"/>
            </a:pPr>
            <a:r>
              <a:rPr lang="es-ES" sz="4800" dirty="0">
                <a:solidFill>
                  <a:srgbClr val="002060"/>
                </a:solidFill>
                <a:latin typeface="Rockwell" panose="02060603020205020403" pitchFamily="18" charset="0"/>
              </a:rPr>
              <a:t>Poner limites razonables de flashcards dentro de cada colección</a:t>
            </a:r>
          </a:p>
          <a:p>
            <a:pPr marL="342900" indent="-342900" algn="l">
              <a:buFontTx/>
              <a:buChar char="-"/>
            </a:pPr>
            <a:r>
              <a:rPr lang="es-ES" sz="4800" dirty="0">
                <a:solidFill>
                  <a:srgbClr val="002060"/>
                </a:solidFill>
                <a:latin typeface="Rockwell" panose="02060603020205020403" pitchFamily="18" charset="0"/>
              </a:rPr>
              <a:t>Alto numero de colecciones para gratuito</a:t>
            </a:r>
          </a:p>
          <a:p>
            <a:pPr algn="l"/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00134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51" y="487992"/>
            <a:ext cx="11476653" cy="1210179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sz="7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Modelo</a:t>
            </a:r>
            <a:r>
              <a:rPr lang="es-ES" sz="7200" dirty="0">
                <a:solidFill>
                  <a:srgbClr val="002060"/>
                </a:solidFill>
                <a:latin typeface="Rockwell" panose="02060603020205020403" pitchFamily="18" charset="0"/>
              </a:rPr>
              <a:t> </a:t>
            </a:r>
            <a:r>
              <a:rPr lang="es-ES" sz="7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de negocio</a:t>
            </a:r>
            <a:endParaRPr lang="es-ES" sz="8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Extra Bold" panose="02060903040505020403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408" y="2323322"/>
            <a:ext cx="10431625" cy="4046685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algn="l" rtl="0"/>
            <a:r>
              <a:rPr lang="es-ES" sz="4000" dirty="0">
                <a:solidFill>
                  <a:srgbClr val="002060"/>
                </a:solidFill>
                <a:latin typeface="Rockwell" panose="02060603020205020403" pitchFamily="18" charset="0"/>
              </a:rPr>
              <a:t>-Creación de espacios de anuncios dentro de la web </a:t>
            </a:r>
          </a:p>
          <a:p>
            <a:pPr algn="l" rtl="0"/>
            <a:r>
              <a:rPr lang="es-ES" sz="4000" dirty="0">
                <a:solidFill>
                  <a:srgbClr val="002060"/>
                </a:solidFill>
                <a:latin typeface="Rockwell" panose="02060603020205020403" pitchFamily="18" charset="0"/>
              </a:rPr>
              <a:t>-Aplicaciones Multiplataforma personalizadas para empresas</a:t>
            </a:r>
          </a:p>
          <a:p>
            <a:pPr algn="l" rtl="0"/>
            <a:r>
              <a:rPr lang="es-ES" sz="4000" dirty="0">
                <a:solidFill>
                  <a:srgbClr val="002060"/>
                </a:solidFill>
                <a:latin typeface="Rockwell" panose="02060603020205020403" pitchFamily="18" charset="0"/>
              </a:rPr>
              <a:t>-Creación de aplicaciones móviles </a:t>
            </a:r>
          </a:p>
          <a:p>
            <a:pPr algn="l" rtl="0"/>
            <a:r>
              <a:rPr lang="es-ES" sz="4000" dirty="0">
                <a:solidFill>
                  <a:srgbClr val="002060"/>
                </a:solidFill>
                <a:latin typeface="Rockwell" panose="02060603020205020403" pitchFamily="18" charset="0"/>
              </a:rPr>
              <a:t>-Creación de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B30D-1F64-C9A5-2186-5A1DEB36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04" y="415179"/>
            <a:ext cx="10888792" cy="1147665"/>
          </a:xfrm>
          <a:noFill/>
        </p:spPr>
        <p:txBody>
          <a:bodyPr>
            <a:noAutofit/>
          </a:bodyPr>
          <a:lstStyle/>
          <a:p>
            <a:pPr algn="ctr"/>
            <a:r>
              <a:rPr lang="es-ES" sz="7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TECNOLOGIAS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00346-5F45-F425-AD6B-0FFB3B23B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512424" cy="3811588"/>
          </a:xfr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70B5E9-5F79-70AC-6C59-5284C262E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3" y="2136710"/>
            <a:ext cx="2511991" cy="1406784"/>
          </a:xfrm>
          <a:prstGeom prst="rect">
            <a:avLst/>
          </a:prstGeom>
        </p:spPr>
      </p:pic>
      <p:pic>
        <p:nvPicPr>
          <p:cNvPr id="6" name="Picture 2" descr="PHP - Wikipedia, la enciclopedia libre">
            <a:extLst>
              <a:ext uri="{FF2B5EF4-FFF2-40B4-BE49-F238E27FC236}">
                <a16:creationId xmlns:a16="http://schemas.microsoft.com/office/drawing/2014/main" id="{45BC7E2E-79DD-F163-E75D-5EC0C1476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59" y="2136711"/>
            <a:ext cx="2603241" cy="12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14">
            <a:extLst>
              <a:ext uri="{FF2B5EF4-FFF2-40B4-BE49-F238E27FC236}">
                <a16:creationId xmlns:a16="http://schemas.microsoft.com/office/drawing/2014/main" id="{883ED1EC-4EA7-18DD-32FB-EDD32D426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068" y="2304661"/>
            <a:ext cx="2603241" cy="3318863"/>
          </a:xfrm>
          <a:prstGeom prst="rect">
            <a:avLst/>
          </a:prstGeom>
        </p:spPr>
      </p:pic>
      <p:pic>
        <p:nvPicPr>
          <p:cNvPr id="8" name="Picture 6" descr="Visual Studio Code - YouTube">
            <a:extLst>
              <a:ext uri="{FF2B5EF4-FFF2-40B4-BE49-F238E27FC236}">
                <a16:creationId xmlns:a16="http://schemas.microsoft.com/office/drawing/2014/main" id="{F66685F7-E58C-CD57-57C2-2434C69C5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346" y="3420075"/>
            <a:ext cx="2538621" cy="22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11">
            <a:extLst>
              <a:ext uri="{FF2B5EF4-FFF2-40B4-BE49-F238E27FC236}">
                <a16:creationId xmlns:a16="http://schemas.microsoft.com/office/drawing/2014/main" id="{1C157C55-C3D9-625D-DD57-570A5DE1A8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0591"/>
            <a:ext cx="2511991" cy="1412903"/>
          </a:xfrm>
          <a:prstGeom prst="rect">
            <a:avLst/>
          </a:prstGeom>
        </p:spPr>
      </p:pic>
      <p:pic>
        <p:nvPicPr>
          <p:cNvPr id="1026" name="Picture 2" descr="Laravel linear icon">
            <a:extLst>
              <a:ext uri="{FF2B5EF4-FFF2-40B4-BE49-F238E27FC236}">
                <a16:creationId xmlns:a16="http://schemas.microsoft.com/office/drawing/2014/main" id="{C8C2058A-7720-9351-8FD4-1E7B73EBC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88" y="3419944"/>
            <a:ext cx="2203580" cy="220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6">
            <a:extLst>
              <a:ext uri="{FF2B5EF4-FFF2-40B4-BE49-F238E27FC236}">
                <a16:creationId xmlns:a16="http://schemas.microsoft.com/office/drawing/2014/main" id="{7FA85A3F-AC06-A20B-E4B8-01FC072521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70" y="3587309"/>
            <a:ext cx="2511991" cy="19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3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r>
              <a:rPr lang="es-ES" sz="7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Monetización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90E7E75-E57A-4FF0-A0E4-A4DBCF6EA89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863357099"/>
              </p:ext>
            </p:extLst>
          </p:nvPr>
        </p:nvGraphicFramePr>
        <p:xfrm>
          <a:off x="838200" y="2512695"/>
          <a:ext cx="10515600" cy="28567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841248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</a:tblGrid>
              <a:tr h="71419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 fontAlgn="auto"/>
                      <a:r>
                        <a:rPr lang="es-ES" sz="1600" b="1" i="0" noProof="0" dirty="0">
                          <a:solidFill>
                            <a:srgbClr val="002060"/>
                          </a:solidFill>
                          <a:effectLst/>
                          <a:latin typeface="Rockwell" panose="02060603020205020403" pitchFamily="18" charset="0"/>
                        </a:rPr>
                        <a:t>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 fontAlgn="base"/>
                      <a:r>
                        <a:rPr lang="es-ES" sz="2800" b="0" i="0" kern="1200" noProof="0" dirty="0">
                          <a:solidFill>
                            <a:srgbClr val="002060"/>
                          </a:solidFill>
                          <a:effectLst/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Euros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71419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 fontAlgn="base"/>
                      <a:r>
                        <a:rPr lang="es-ES" sz="2000" b="0" i="0" noProof="0" dirty="0">
                          <a:solidFill>
                            <a:srgbClr val="002060"/>
                          </a:solidFill>
                          <a:effectLst/>
                          <a:latin typeface="Rockwell" panose="02060603020205020403" pitchFamily="18" charset="0"/>
                        </a:rPr>
                        <a:t>Gasto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algn="ctr" defTabSz="914400" rtl="0" eaLnBrk="1" fontAlgn="base" latinLnBrk="0" hangingPunct="1"/>
                      <a:r>
                        <a:rPr lang="es-ES" sz="2000" kern="1200" dirty="0">
                          <a:solidFill>
                            <a:srgbClr val="002060"/>
                          </a:solidFill>
                          <a:effectLst/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7.475,61€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71419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 fontAlgn="base"/>
                      <a:r>
                        <a:rPr lang="es-ES" sz="2000" b="0" i="0" noProof="0" dirty="0">
                          <a:solidFill>
                            <a:srgbClr val="002060"/>
                          </a:solidFill>
                          <a:effectLst/>
                          <a:latin typeface="Rockwell" panose="02060603020205020403" pitchFamily="18" charset="0"/>
                        </a:rPr>
                        <a:t>Coste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algn="ctr" defTabSz="914400" rtl="0" eaLnBrk="1" fontAlgn="base" latinLnBrk="0" hangingPunct="1"/>
                      <a:r>
                        <a:rPr lang="es-ES" sz="2000" kern="1200" dirty="0">
                          <a:solidFill>
                            <a:srgbClr val="002060"/>
                          </a:solidFill>
                          <a:effectLst/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7.475,61+ 1.569,8781=9.045,4881 €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714194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 fontAlgn="base"/>
                      <a:r>
                        <a:rPr lang="es-ES" sz="2000" b="0" i="0" noProof="0" dirty="0">
                          <a:solidFill>
                            <a:srgbClr val="002060"/>
                          </a:solidFill>
                          <a:effectLst/>
                          <a:latin typeface="Rockwell" panose="02060603020205020403" pitchFamily="18" charset="0"/>
                        </a:rPr>
                        <a:t>Beneficio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algn="ctr" defTabSz="914400" rtl="0" eaLnBrk="1" fontAlgn="base" latinLnBrk="0" hangingPunct="1"/>
                      <a:r>
                        <a:rPr lang="es-ES" sz="2000" kern="1200" dirty="0">
                          <a:solidFill>
                            <a:srgbClr val="002060"/>
                          </a:solidFill>
                          <a:effectLst/>
                          <a:latin typeface="Rockwell" panose="02060603020205020403" pitchFamily="18" charset="0"/>
                          <a:ea typeface="+mn-ea"/>
                          <a:cs typeface="+mn-cs"/>
                        </a:rPr>
                        <a:t>9.045,4881 €+904,54881(Beneficio)=9.950,03691 €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A49DFD55-3C28-40EF-9E31-A92D2E4017FF}" type="slidenum">
              <a:rPr lang="es-ES" smtClean="0"/>
              <a:pPr rtl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B30D-1F64-C9A5-2186-5A1DEB36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664857" cy="1259633"/>
          </a:xfrm>
          <a:noFill/>
        </p:spPr>
        <p:txBody>
          <a:bodyPr>
            <a:noAutofit/>
          </a:bodyPr>
          <a:lstStyle/>
          <a:p>
            <a:pPr algn="ctr"/>
            <a:r>
              <a:rPr lang="es-ES" sz="7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COMPETENCIA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00346-5F45-F425-AD6B-0FFB3B23B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512424" cy="3811588"/>
          </a:xfrm>
          <a:solidFill>
            <a:schemeClr val="bg1"/>
          </a:solidFill>
          <a:ln w="28575">
            <a:solidFill>
              <a:srgbClr val="002060"/>
            </a:solidFill>
          </a:ln>
        </p:spPr>
        <p:txBody>
          <a:bodyPr/>
          <a:lstStyle/>
          <a:p>
            <a:endParaRPr lang="es-ES" dirty="0"/>
          </a:p>
        </p:txBody>
      </p:sp>
      <p:pic>
        <p:nvPicPr>
          <p:cNvPr id="2050" name="Picture 2" descr="AnkiApp Flashcards – Apps bei Google Play">
            <a:extLst>
              <a:ext uri="{FF2B5EF4-FFF2-40B4-BE49-F238E27FC236}">
                <a16:creationId xmlns:a16="http://schemas.microsoft.com/office/drawing/2014/main" id="{D01BEBBF-5566-9631-BFE7-9B5DE138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03" y="2138068"/>
            <a:ext cx="3892748" cy="351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udySmarter - StudySmarter">
            <a:extLst>
              <a:ext uri="{FF2B5EF4-FFF2-40B4-BE49-F238E27FC236}">
                <a16:creationId xmlns:a16="http://schemas.microsoft.com/office/drawing/2014/main" id="{62FE7688-CC74-5F21-EEA4-46125C50C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467" y="2138068"/>
            <a:ext cx="6697682" cy="351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6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74000" b="-7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759" y="671164"/>
            <a:ext cx="8338085" cy="1792118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sz="9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EQUIPO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8624" y="4995852"/>
            <a:ext cx="2330816" cy="34306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Jorge Tomás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E017101B-2009-4267-8513-19000E37B1F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061277" y="5351713"/>
            <a:ext cx="1855949" cy="34306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Presidente</a:t>
            </a:r>
          </a:p>
        </p:txBody>
      </p:sp>
      <p:sp>
        <p:nvSpPr>
          <p:cNvPr id="25" name="Marcador de número de diapositiva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49DFD55-3C28-40EF-9E31-A92D2E4017FF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96C19F8-B959-48F3-83C2-BC9C38E30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624" y="2656815"/>
            <a:ext cx="2330816" cy="23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25D8-1CB2-E016-7D6E-CBD7E652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41177"/>
            <a:ext cx="10515600" cy="1045028"/>
          </a:xfrm>
        </p:spPr>
        <p:txBody>
          <a:bodyPr>
            <a:noAutofit/>
          </a:bodyPr>
          <a:lstStyle/>
          <a:p>
            <a:pPr algn="ctr"/>
            <a:r>
              <a:rPr lang="es-ES" sz="7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FASES</a:t>
            </a:r>
            <a:endParaRPr lang="es-ES" sz="7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335C4-C980-44EF-C089-17B7513A1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70181"/>
            <a:ext cx="10515600" cy="4833256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70000"/>
              </a:lnSpc>
            </a:pPr>
            <a:endParaRPr lang="es-ES" sz="4700" dirty="0">
              <a:solidFill>
                <a:srgbClr val="002060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s-ES" sz="12800" dirty="0">
                <a:solidFill>
                  <a:srgbClr val="002060"/>
                </a:solidFill>
                <a:latin typeface="Rockwell" panose="02060603020205020403" pitchFamily="18" charset="0"/>
              </a:rPr>
              <a:t>Fase 1- 	Crear aplicación con registro y acceso y 			edición de las colecciones y flashcards</a:t>
            </a:r>
          </a:p>
          <a:p>
            <a:pPr algn="just">
              <a:lnSpc>
                <a:spcPct val="120000"/>
              </a:lnSpc>
            </a:pPr>
            <a:r>
              <a:rPr lang="es-ES" sz="12800" dirty="0">
                <a:solidFill>
                  <a:srgbClr val="002060"/>
                </a:solidFill>
                <a:latin typeface="Rockwell" panose="02060603020205020403" pitchFamily="18" charset="0"/>
              </a:rPr>
              <a:t>Fase 2-	Crear y acceder a colecciones privadas de 			usuario</a:t>
            </a:r>
          </a:p>
          <a:p>
            <a:pPr algn="just">
              <a:lnSpc>
                <a:spcPct val="170000"/>
              </a:lnSpc>
            </a:pPr>
            <a:r>
              <a:rPr lang="es-ES" sz="12800" dirty="0">
                <a:solidFill>
                  <a:srgbClr val="002060"/>
                </a:solidFill>
                <a:latin typeface="Rockwell" panose="02060603020205020403" pitchFamily="18" charset="0"/>
              </a:rPr>
              <a:t>Fase 3-	Ejecutar colecciones y calcular aciertos</a:t>
            </a:r>
          </a:p>
          <a:p>
            <a:pPr algn="just">
              <a:lnSpc>
                <a:spcPct val="120000"/>
              </a:lnSpc>
            </a:pPr>
            <a:r>
              <a:rPr lang="es-ES" sz="12800" dirty="0">
                <a:solidFill>
                  <a:srgbClr val="002060"/>
                </a:solidFill>
                <a:latin typeface="Rockwell" panose="02060603020205020403" pitchFamily="18" charset="0"/>
              </a:rPr>
              <a:t>Fase 4-	Hacer búsqueda de colecciones ajenas con 			posibilidad de guardarlas</a:t>
            </a:r>
            <a:r>
              <a:rPr lang="es-ES" sz="6400" dirty="0">
                <a:latin typeface="Rockwell" panose="02060603020205020403" pitchFamily="18" charset="0"/>
              </a:rPr>
              <a:t>	</a:t>
            </a:r>
            <a:r>
              <a:rPr lang="es-ES" sz="2800" dirty="0"/>
              <a:t>	</a:t>
            </a:r>
            <a:r>
              <a:rPr lang="es-ES" dirty="0"/>
              <a:t>			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135285-2D03-FA5D-DABE-4A561224920D}"/>
                  </a:ext>
                </a:extLst>
              </p14:cNvPr>
              <p14:cNvContentPartPr/>
              <p14:nvPr/>
            </p14:nvContentPartPr>
            <p14:xfrm>
              <a:off x="5084596" y="514051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135285-2D03-FA5D-DABE-4A56122492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8476" y="5134393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04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312</TotalTime>
  <Words>314</Words>
  <Application>Microsoft Office PowerPoint</Application>
  <PresentationFormat>Widescreen</PresentationFormat>
  <Paragraphs>72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Rockwell</vt:lpstr>
      <vt:lpstr>Rockwell Extra Bold</vt:lpstr>
      <vt:lpstr>Office Theme</vt:lpstr>
      <vt:lpstr>FLASHMINDS</vt:lpstr>
      <vt:lpstr>PROBLEMAS</vt:lpstr>
      <vt:lpstr>SOLUCIONES</vt:lpstr>
      <vt:lpstr>Modelo de negocio</vt:lpstr>
      <vt:lpstr>TECNOLOGIAS</vt:lpstr>
      <vt:lpstr>Monetización</vt:lpstr>
      <vt:lpstr>COMPETENCIA</vt:lpstr>
      <vt:lpstr>EQUIPO</vt:lpstr>
      <vt:lpstr>FASES</vt:lpstr>
      <vt:lpstr>Como lo logramos</vt:lpstr>
      <vt:lpstr>Resumen</vt:lpstr>
      <vt:lpstr>Guía de estilo</vt:lpstr>
      <vt:lpstr>Guía de estilo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jorge tomas marco</dc:creator>
  <cp:lastModifiedBy>jorge tomas marco</cp:lastModifiedBy>
  <cp:revision>12</cp:revision>
  <dcterms:created xsi:type="dcterms:W3CDTF">2024-06-12T17:38:18Z</dcterms:created>
  <dcterms:modified xsi:type="dcterms:W3CDTF">2024-06-12T22:50:31Z</dcterms:modified>
</cp:coreProperties>
</file>